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403" r:id="rId2"/>
    <p:sldId id="408" r:id="rId3"/>
    <p:sldId id="257" r:id="rId4"/>
    <p:sldId id="260" r:id="rId5"/>
    <p:sldId id="323" r:id="rId6"/>
    <p:sldId id="371" r:id="rId7"/>
    <p:sldId id="372" r:id="rId8"/>
    <p:sldId id="404" r:id="rId9"/>
    <p:sldId id="405" r:id="rId10"/>
    <p:sldId id="406" r:id="rId11"/>
    <p:sldId id="386" r:id="rId12"/>
    <p:sldId id="407" r:id="rId13"/>
    <p:sldId id="409" r:id="rId14"/>
    <p:sldId id="411" r:id="rId15"/>
    <p:sldId id="346" r:id="rId16"/>
    <p:sldId id="361" r:id="rId17"/>
    <p:sldId id="348" r:id="rId18"/>
    <p:sldId id="376" r:id="rId19"/>
    <p:sldId id="412" r:id="rId20"/>
    <p:sldId id="410" r:id="rId21"/>
    <p:sldId id="413" r:id="rId22"/>
    <p:sldId id="329" r:id="rId23"/>
    <p:sldId id="4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/>
    <p:restoredTop sz="94699"/>
  </p:normalViewPr>
  <p:slideViewPr>
    <p:cSldViewPr snapToGrid="0" snapToObjects="1">
      <p:cViewPr varScale="1">
        <p:scale>
          <a:sx n="155" d="100"/>
          <a:sy n="155" d="100"/>
        </p:scale>
        <p:origin x="184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E346C-C8D3-4D44-84DA-A4097BC4D5CF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6AD3-2E41-C24A-94BD-21D39362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9586-E770-4D26-9FFF-B5FA5F8BF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9586-E770-4D26-9FFF-B5FA5F8BF5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9586-E770-4D26-9FFF-B5FA5F8BF5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9586-E770-4D26-9FFF-B5FA5F8BF5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3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9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A9B2-DB97-554C-A2B0-F7EA425A528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D02F-CBE8-434C-9D3C-376BA4AB3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C2250-165A-3E45-B1A1-B60D2E46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02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Supervision from a Contextual Lens: </a:t>
            </a:r>
            <a:r>
              <a:rPr lang="en-AU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SHAPE in Action</a:t>
            </a:r>
            <a:endParaRPr lang="en-US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981D3C-2BDF-CD4A-B6CC-D2651C813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06980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Linda Nicholson, PhD </a:t>
            </a:r>
          </a:p>
          <a:p>
            <a:r>
              <a:rPr lang="en-US" sz="2800" dirty="0"/>
              <a:t>&amp; </a:t>
            </a:r>
          </a:p>
          <a:p>
            <a:r>
              <a:rPr lang="en-US" sz="2800" dirty="0"/>
              <a:t>Eric Morris,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DCA43-3376-D44B-BDE1-BA2E21B9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06" y="5624511"/>
            <a:ext cx="3472863" cy="1150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22BA0-FFD7-B647-9250-BE157146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1" y="5495650"/>
            <a:ext cx="2701445" cy="12796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E790F3-424F-CA47-9F29-F2D7A607D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940" y="147148"/>
            <a:ext cx="1650138" cy="10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525" y="89892"/>
            <a:ext cx="8969529" cy="6672282"/>
            <a:chOff x="91526" y="89892"/>
            <a:chExt cx="8523340" cy="6306141"/>
          </a:xfrm>
        </p:grpSpPr>
        <p:sp>
          <p:nvSpPr>
            <p:cNvPr id="30" name="Rectangle 29"/>
            <p:cNvSpPr/>
            <p:nvPr/>
          </p:nvSpPr>
          <p:spPr>
            <a:xfrm>
              <a:off x="91526" y="89892"/>
              <a:ext cx="8523340" cy="6306141"/>
            </a:xfrm>
            <a:prstGeom prst="rect">
              <a:avLst/>
            </a:prstGeom>
            <a:ln w="571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lklkjlkj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08084" y="2785176"/>
              <a:ext cx="2036856" cy="8323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/>
                  <a:ea typeface="+mn-ea"/>
                  <a:cs typeface="Palatino"/>
                </a:rPr>
                <a:t>SHAPE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endParaRPr>
            </a:p>
          </p:txBody>
        </p:sp>
        <p:cxnSp>
          <p:nvCxnSpPr>
            <p:cNvPr id="7" name="Straight Connector 6"/>
            <p:cNvCxnSpPr>
              <a:stCxn id="5" idx="2"/>
            </p:cNvCxnSpPr>
            <p:nvPr/>
          </p:nvCxnSpPr>
          <p:spPr>
            <a:xfrm flipH="1">
              <a:off x="91526" y="3201351"/>
              <a:ext cx="331655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444940" y="3201351"/>
              <a:ext cx="3169926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1"/>
            </p:cNvCxnSpPr>
            <p:nvPr/>
          </p:nvCxnSpPr>
          <p:spPr>
            <a:xfrm flipH="1" flipV="1">
              <a:off x="2618935" y="89892"/>
              <a:ext cx="1087440" cy="2817179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7"/>
            </p:cNvCxnSpPr>
            <p:nvPr/>
          </p:nvCxnSpPr>
          <p:spPr>
            <a:xfrm flipV="1">
              <a:off x="5146649" y="89892"/>
              <a:ext cx="1151426" cy="2817179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5" idx="4"/>
            </p:cNvCxnSpPr>
            <p:nvPr/>
          </p:nvCxnSpPr>
          <p:spPr>
            <a:xfrm flipV="1">
              <a:off x="4426512" y="3617526"/>
              <a:ext cx="0" cy="277850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91525" y="89892"/>
            <a:ext cx="26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upervision Values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60436" y="89892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old Stories Lightly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77727" y="89892"/>
            <a:ext cx="239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nalysis of Function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525" y="3382005"/>
            <a:ext cx="2190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erspective Taking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82118" y="3382005"/>
            <a:ext cx="246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xperiential Methods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1649" y="3872465"/>
            <a:ext cx="446179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Promote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flexible perspective taking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Notice variation of experience, perspectives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experience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across a variety of contexts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contact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 range of experiences and changes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taking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different perspectives of the same experience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Building reflective ability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- what is it like: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for me to be working with this client?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to experience life from the client’s eyes?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to take the supervisor’s perspective? Others?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When perspectives are fixed, rigid, incoherent, fractured… and, what choices and actions are possible? How workable are these?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60435" y="541011"/>
            <a:ext cx="3024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Promote supervisee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learning from experience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, rather than rules.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Attend to workability (pragmatism)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Use observation (direct, video/audio)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73940" y="4541821"/>
            <a:ext cx="4034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Show… rather than Tell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roleplay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modelling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, reviewing audio- and video-recordings, direct observation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Noticing effects of describing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vs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evaluating/ explaining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Use analogy and perspective-taking when the supervisee is stuck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Undermine rule-following to please supervisor by encouraging the supervisee to track supervision content to client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, especially when things don’t work as imagined</a:t>
            </a:r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…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99492" y="647844"/>
            <a:ext cx="2703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56175" y="2739021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87016" y="2348100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45257" y="2739021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95608" y="3860369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73939" y="3860369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650" y="577649"/>
            <a:ext cx="2866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Clarify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goals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of supervision and connect with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valued direction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through and beyond these goals)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Use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supervision contracting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to promote commitment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Check in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with valued actions and goals regularly in supervision sessions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Seek feedback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in various 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Connect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attend to the supervisory relationship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17613" y="649629"/>
            <a:ext cx="27031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Foster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curiosity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in client actions in their contexts – ABCs, social environment, learning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Review the impact of therapist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behaviour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on client in-session responses: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functional analysis of therapy context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Attend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to what influences supervision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behaviours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 and choices: workable? values-based?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9030" y="1494620"/>
            <a:ext cx="209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Notice story telling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in supervision: promoting flexible responding?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45207" y="3835115"/>
            <a:ext cx="3362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Engage in a variety of ways to learn from experience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promote supervisee sensitivity to client-therapist context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691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Your Direction as a Supervisor?</a:t>
            </a:r>
          </a:p>
        </p:txBody>
      </p:sp>
      <p:pic>
        <p:nvPicPr>
          <p:cNvPr id="5" name="Picture 4" descr="2079_cool-horizon-sunrise-cartoon-7-1920x1200-hd-wall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1330476"/>
            <a:ext cx="8568265" cy="53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1919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77"/>
              </a:rPr>
              <a:t>Values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9800"/>
            <a:ext cx="7704667" cy="2667000"/>
          </a:xfrm>
        </p:spPr>
        <p:txBody>
          <a:bodyPr>
            <a:normAutofit/>
          </a:bodyPr>
          <a:lstStyle/>
          <a:p>
            <a:r>
              <a:rPr lang="en-US" sz="3200" dirty="0"/>
              <a:t>What is important to you about supervision? </a:t>
            </a:r>
          </a:p>
          <a:p>
            <a:r>
              <a:rPr lang="en-US" sz="3200" dirty="0"/>
              <a:t>What are my values as a supervisor?</a:t>
            </a:r>
          </a:p>
          <a:p>
            <a:r>
              <a:rPr lang="en-US" sz="3200" dirty="0"/>
              <a:t>Who do I want to be in the eyes of my supervisee?</a:t>
            </a:r>
          </a:p>
        </p:txBody>
      </p:sp>
    </p:spTree>
    <p:extLst>
      <p:ext uri="{BB962C8B-B14F-4D97-AF65-F5344CB8AC3E}">
        <p14:creationId xmlns:p14="http://schemas.microsoft.com/office/powerpoint/2010/main" val="60403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43D-F411-BA42-88F1-F86AA059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77"/>
              </a:rPr>
              <a:t>Break Out Activity 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CA24-20AE-814F-8148-4F5B97C51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43D-F411-BA42-88F1-F86AA059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Q &amp; 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CA24-20AE-814F-8148-4F5B97C51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6913216" cy="1143000"/>
          </a:xfrm>
        </p:spPr>
        <p:txBody>
          <a:bodyPr/>
          <a:lstStyle/>
          <a:p>
            <a:r>
              <a:rPr lang="en-US" b="1" dirty="0">
                <a:solidFill>
                  <a:srgbClr val="CE9940"/>
                </a:solidFill>
                <a:latin typeface="Arial Rounded MT Bold"/>
                <a:cs typeface="Arial Rounded MT Bold"/>
              </a:rPr>
              <a:t>Supervision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44870"/>
            <a:ext cx="8229600" cy="470452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Palatino"/>
              </a:rPr>
              <a:t>Clarify the </a:t>
            </a:r>
            <a:r>
              <a:rPr lang="en-US" b="1" dirty="0">
                <a:cs typeface="Palatino"/>
              </a:rPr>
              <a:t>goals</a:t>
            </a:r>
            <a:r>
              <a:rPr lang="en-US" dirty="0">
                <a:cs typeface="Palatino"/>
              </a:rPr>
              <a:t> of supervision and connect with a </a:t>
            </a:r>
            <a:r>
              <a:rPr lang="en-US" b="1" dirty="0">
                <a:cs typeface="Palatino"/>
              </a:rPr>
              <a:t>valued direction (</a:t>
            </a:r>
            <a:r>
              <a:rPr lang="en-US" dirty="0">
                <a:cs typeface="Palatino"/>
              </a:rPr>
              <a:t>through and beyond these goals)</a:t>
            </a:r>
          </a:p>
          <a:p>
            <a:endParaRPr lang="en-US" dirty="0">
              <a:cs typeface="Palatino"/>
            </a:endParaRPr>
          </a:p>
          <a:p>
            <a:r>
              <a:rPr lang="en-US" dirty="0">
                <a:cs typeface="Palatino"/>
              </a:rPr>
              <a:t>Use </a:t>
            </a:r>
            <a:r>
              <a:rPr lang="en-US" b="1" dirty="0">
                <a:cs typeface="Palatino"/>
              </a:rPr>
              <a:t>supervision contracting </a:t>
            </a:r>
            <a:r>
              <a:rPr lang="en-US" dirty="0">
                <a:cs typeface="Palatino"/>
              </a:rPr>
              <a:t>to promote commitment</a:t>
            </a:r>
          </a:p>
          <a:p>
            <a:endParaRPr lang="en-US" dirty="0">
              <a:cs typeface="Palatino"/>
            </a:endParaRPr>
          </a:p>
          <a:p>
            <a:r>
              <a:rPr lang="en-US" b="1" dirty="0">
                <a:cs typeface="Palatino"/>
              </a:rPr>
              <a:t>Check in </a:t>
            </a:r>
            <a:r>
              <a:rPr lang="en-US" dirty="0">
                <a:cs typeface="Palatino"/>
              </a:rPr>
              <a:t>with valued actions and goals regularly in supervision sessions</a:t>
            </a:r>
          </a:p>
          <a:p>
            <a:endParaRPr lang="en-US" dirty="0">
              <a:cs typeface="Palatino"/>
            </a:endParaRPr>
          </a:p>
          <a:p>
            <a:r>
              <a:rPr lang="en-US" b="1" dirty="0">
                <a:cs typeface="Palatino"/>
              </a:rPr>
              <a:t>Seek feedback </a:t>
            </a:r>
            <a:r>
              <a:rPr lang="en-US" dirty="0">
                <a:cs typeface="Palatino"/>
              </a:rPr>
              <a:t>in various ways</a:t>
            </a:r>
          </a:p>
          <a:p>
            <a:endParaRPr lang="en-US" dirty="0">
              <a:cs typeface="Palatino"/>
            </a:endParaRPr>
          </a:p>
          <a:p>
            <a:r>
              <a:rPr lang="en-US" b="1" dirty="0">
                <a:cs typeface="Palatino"/>
              </a:rPr>
              <a:t>Connect</a:t>
            </a:r>
            <a:r>
              <a:rPr lang="en-US" dirty="0">
                <a:cs typeface="Palatino"/>
              </a:rPr>
              <a:t> with the CBS community</a:t>
            </a:r>
          </a:p>
          <a:p>
            <a:endParaRPr lang="en-US" dirty="0"/>
          </a:p>
        </p:txBody>
      </p:sp>
      <p:pic>
        <p:nvPicPr>
          <p:cNvPr id="6" name="Picture 5" descr="SHAPE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16" y="0"/>
            <a:ext cx="2230783" cy="15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Rounded MT Bold"/>
                <a:cs typeface="Arial Rounded MT Bold"/>
              </a:rPr>
              <a:t>Our Story Telling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useful to </a:t>
            </a:r>
            <a:r>
              <a:rPr lang="en-US" dirty="0" err="1"/>
              <a:t>recognise</a:t>
            </a:r>
            <a:r>
              <a:rPr lang="en-US" dirty="0"/>
              <a:t>,  that to have made it this far in our careers… we are skilled at “story telling”</a:t>
            </a:r>
          </a:p>
          <a:p>
            <a:r>
              <a:rPr lang="en-US" dirty="0"/>
              <a:t>Supervision can easily become another story telling enterprise, accidentally promoting inflexibility</a:t>
            </a:r>
          </a:p>
          <a:p>
            <a:r>
              <a:rPr lang="en-US" dirty="0"/>
              <a:t>We can do better than offering various rules for therapists to follow… aside from the Golden Rule: </a:t>
            </a:r>
            <a:r>
              <a:rPr lang="en-US" b="1" dirty="0">
                <a:solidFill>
                  <a:srgbClr val="FFC740"/>
                </a:solidFill>
              </a:rPr>
              <a:t>Always Be Functional</a:t>
            </a:r>
          </a:p>
        </p:txBody>
      </p:sp>
    </p:spTree>
    <p:extLst>
      <p:ext uri="{BB962C8B-B14F-4D97-AF65-F5344CB8AC3E}">
        <p14:creationId xmlns:p14="http://schemas.microsoft.com/office/powerpoint/2010/main" val="292856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6913216" cy="1143000"/>
          </a:xfrm>
        </p:spPr>
        <p:txBody>
          <a:bodyPr/>
          <a:lstStyle/>
          <a:p>
            <a:r>
              <a:rPr lang="en-US" b="1" dirty="0">
                <a:solidFill>
                  <a:srgbClr val="CE9940"/>
                </a:solidFill>
                <a:latin typeface="Arial Rounded MT Bold"/>
                <a:cs typeface="Arial Rounded MT Bold"/>
              </a:rPr>
              <a:t>Holding Stories Lightly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309" y="1594415"/>
            <a:ext cx="7823915" cy="514757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Palatino"/>
              </a:rPr>
              <a:t>Promote supervisee </a:t>
            </a:r>
            <a:r>
              <a:rPr lang="en-US" b="1" dirty="0">
                <a:cs typeface="Palatino"/>
              </a:rPr>
              <a:t>learning from experience</a:t>
            </a:r>
            <a:r>
              <a:rPr lang="en-US" dirty="0">
                <a:cs typeface="Palatino"/>
              </a:rPr>
              <a:t>, rather than rules. </a:t>
            </a:r>
          </a:p>
          <a:p>
            <a:endParaRPr lang="en-US" dirty="0">
              <a:cs typeface="Palatino"/>
            </a:endParaRPr>
          </a:p>
          <a:p>
            <a:r>
              <a:rPr lang="en-US" dirty="0"/>
              <a:t>Attend to workability (pragmatism)</a:t>
            </a:r>
          </a:p>
          <a:p>
            <a:endParaRPr lang="en-US" dirty="0"/>
          </a:p>
          <a:p>
            <a:r>
              <a:rPr lang="en-US" dirty="0"/>
              <a:t>Use observation (direct, video/audio</a:t>
            </a:r>
            <a:r>
              <a:rPr lang="en-US" dirty="0">
                <a:latin typeface="Palatino"/>
                <a:cs typeface="Palatino"/>
              </a:rPr>
              <a:t>)</a:t>
            </a:r>
            <a:endParaRPr lang="en-US" b="1" dirty="0">
              <a:latin typeface="Palatino"/>
              <a:cs typeface="Palatino"/>
            </a:endParaRPr>
          </a:p>
          <a:p>
            <a:endParaRPr lang="en-US" b="1" dirty="0">
              <a:cs typeface="Palatino"/>
            </a:endParaRPr>
          </a:p>
          <a:p>
            <a:r>
              <a:rPr lang="en-US" b="1" dirty="0">
                <a:cs typeface="Palatino"/>
              </a:rPr>
              <a:t>Notice story telling </a:t>
            </a:r>
            <a:r>
              <a:rPr lang="en-US" dirty="0">
                <a:cs typeface="Palatino"/>
              </a:rPr>
              <a:t>in supervision: promoting psychological </a:t>
            </a:r>
            <a:r>
              <a:rPr lang="en-US" dirty="0"/>
              <a:t>flexibility? </a:t>
            </a:r>
          </a:p>
          <a:p>
            <a:endParaRPr lang="en-US" dirty="0"/>
          </a:p>
          <a:p>
            <a:r>
              <a:rPr lang="en-AU" dirty="0"/>
              <a:t>Use storytelling to your supervisee's advantage: to model being human and imperfect and still moving forward"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SHAPE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16" y="0"/>
            <a:ext cx="2230783" cy="15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5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6913216" cy="1143000"/>
          </a:xfrm>
        </p:spPr>
        <p:txBody>
          <a:bodyPr/>
          <a:lstStyle/>
          <a:p>
            <a:r>
              <a:rPr lang="en-US" b="1" dirty="0">
                <a:solidFill>
                  <a:srgbClr val="CE9940"/>
                </a:solidFill>
                <a:latin typeface="Arial Rounded MT Bold"/>
                <a:cs typeface="Arial Rounded MT Bold"/>
              </a:rPr>
              <a:t>Perspective Taking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94416"/>
            <a:ext cx="8229600" cy="51421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cs typeface="Palatino"/>
              </a:rPr>
              <a:t>Promote </a:t>
            </a:r>
            <a:r>
              <a:rPr lang="en-US" b="1" dirty="0">
                <a:cs typeface="Palatino"/>
              </a:rPr>
              <a:t>flexible perspective taking</a:t>
            </a:r>
            <a:r>
              <a:rPr lang="en-US" dirty="0">
                <a:cs typeface="Palatino"/>
              </a:rPr>
              <a:t>.</a:t>
            </a:r>
          </a:p>
          <a:p>
            <a:pPr marL="0" indent="0">
              <a:buNone/>
            </a:pPr>
            <a:endParaRPr lang="en-US" sz="1800" dirty="0">
              <a:cs typeface="Palatino"/>
            </a:endParaRPr>
          </a:p>
          <a:p>
            <a:pPr marL="0" indent="0">
              <a:buNone/>
            </a:pPr>
            <a:r>
              <a:rPr lang="en-US" b="1" dirty="0"/>
              <a:t>Notice </a:t>
            </a:r>
            <a:r>
              <a:rPr lang="en-US" dirty="0"/>
              <a:t>variation of experience, perspectives</a:t>
            </a:r>
            <a:r>
              <a:rPr lang="en-US" b="1" dirty="0"/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cs typeface="Palatino"/>
              </a:rPr>
              <a:t>experience </a:t>
            </a:r>
            <a:r>
              <a:rPr lang="en-US" b="1" dirty="0">
                <a:cs typeface="Palatino"/>
              </a:rPr>
              <a:t>across a variety of contexts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cs typeface="Palatino"/>
              </a:rPr>
              <a:t>contact with </a:t>
            </a:r>
            <a:r>
              <a:rPr lang="en-US" b="1" dirty="0">
                <a:cs typeface="Palatino"/>
              </a:rPr>
              <a:t>a range of experiences and changes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cs typeface="Palatino"/>
              </a:rPr>
              <a:t>taking </a:t>
            </a:r>
            <a:r>
              <a:rPr lang="en-US" b="1" dirty="0">
                <a:cs typeface="Palatino"/>
              </a:rPr>
              <a:t>different perspectives of the same experience </a:t>
            </a:r>
          </a:p>
          <a:p>
            <a:pPr marL="171450" indent="-171450"/>
            <a:endParaRPr lang="en-US" sz="2000" dirty="0">
              <a:cs typeface="Palatino"/>
            </a:endParaRPr>
          </a:p>
          <a:p>
            <a:pPr marL="0" indent="0">
              <a:buNone/>
            </a:pPr>
            <a:r>
              <a:rPr lang="en-US" b="1" dirty="0">
                <a:cs typeface="Palatino"/>
              </a:rPr>
              <a:t>Building reflective ability </a:t>
            </a:r>
            <a:r>
              <a:rPr lang="en-US" dirty="0">
                <a:cs typeface="Palatino"/>
              </a:rPr>
              <a:t>- what is it like: </a:t>
            </a:r>
          </a:p>
          <a:p>
            <a:pPr marL="571500" lvl="1" indent="-171450"/>
            <a:r>
              <a:rPr lang="en-US" dirty="0">
                <a:cs typeface="Palatino"/>
              </a:rPr>
              <a:t> for me to be working with this client?</a:t>
            </a:r>
          </a:p>
          <a:p>
            <a:pPr marL="571500" lvl="1" indent="-171450"/>
            <a:r>
              <a:rPr lang="en-US" dirty="0">
                <a:cs typeface="Palatino"/>
              </a:rPr>
              <a:t> to experience life from the client’s eyes?</a:t>
            </a:r>
          </a:p>
          <a:p>
            <a:pPr marL="571500" lvl="1" indent="-171450"/>
            <a:r>
              <a:rPr lang="en-US" dirty="0">
                <a:cs typeface="Palatino"/>
              </a:rPr>
              <a:t> to take the supervisor’s perspective? Others?</a:t>
            </a:r>
          </a:p>
          <a:p>
            <a:pPr marL="571500" lvl="1" indent="-171450"/>
            <a:r>
              <a:rPr lang="en-US" dirty="0">
                <a:cs typeface="Palatino"/>
              </a:rPr>
              <a:t> When perspectives are fixed, rigid, incoherent, fractured… and, what choices and actions are possible? How workable are these? </a:t>
            </a:r>
          </a:p>
          <a:p>
            <a:endParaRPr lang="en-US" dirty="0"/>
          </a:p>
        </p:txBody>
      </p:sp>
      <p:pic>
        <p:nvPicPr>
          <p:cNvPr id="6" name="Picture 5" descr="SHAPE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16" y="0"/>
            <a:ext cx="2230783" cy="15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43D-F411-BA42-88F1-F86AA059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77"/>
              </a:rPr>
              <a:t>Break Out Activity #2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CA24-20AE-814F-8148-4F5B97C51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9795A-A6D7-6346-ACDE-CFB91FEB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Poll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C281-0447-BA43-BF12-74E2697DB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HAPE_pptx.jpg">
            <a:extLst>
              <a:ext uri="{FF2B5EF4-FFF2-40B4-BE49-F238E27FC236}">
                <a16:creationId xmlns:a16="http://schemas.microsoft.com/office/drawing/2014/main" id="{921F1EA0-FFA8-3246-81E8-684476E21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95" y="944217"/>
            <a:ext cx="4641247" cy="33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2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Rounded MT Bold"/>
                <a:cs typeface="Arial Rounded MT Bold"/>
              </a:rPr>
              <a:t>Exercise: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97" y="1623849"/>
            <a:ext cx="8802086" cy="1942257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Supervisee:  </a:t>
            </a:r>
            <a:r>
              <a:rPr lang="en-GB" sz="2400" dirty="0">
                <a:solidFill>
                  <a:schemeClr val="tx1"/>
                </a:solidFill>
              </a:rPr>
              <a:t>describe a clinical situation where you had strong emotion about a client and found this limited your effectiveness. </a:t>
            </a:r>
            <a:endParaRPr lang="en-AU" sz="24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Supervisor: </a:t>
            </a:r>
            <a:r>
              <a:rPr lang="en-GB" sz="2400" dirty="0">
                <a:solidFill>
                  <a:schemeClr val="tx1"/>
                </a:solidFill>
              </a:rPr>
              <a:t>encourage supervisee to describe the situation (self as process stance), noticing bodily sensations, urges, feelings and thoughts. Notice any stories about the client. </a:t>
            </a:r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3FC675F9-8898-E944-9F4B-77A27AC49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668" y="0"/>
            <a:ext cx="1967592" cy="1967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532ED-1CB8-9645-B545-02D8FB3A7555}"/>
              </a:ext>
            </a:extLst>
          </p:cNvPr>
          <p:cNvSpPr txBox="1"/>
          <p:nvPr/>
        </p:nvSpPr>
        <p:spPr>
          <a:xfrm>
            <a:off x="121197" y="3679725"/>
            <a:ext cx="4324679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Supervisor: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encourage the supervisee to shift perspective, noticing other occasions when they have had this emotion.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may include situations outside of clinical work, if the supervisee is willing.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C0EC5-F621-7247-88AD-CD0EF42232CA}"/>
              </a:ext>
            </a:extLst>
          </p:cNvPr>
          <p:cNvSpPr txBox="1"/>
          <p:nvPr/>
        </p:nvSpPr>
        <p:spPr>
          <a:xfrm>
            <a:off x="4603531" y="3679725"/>
            <a:ext cx="4319751" cy="3046988"/>
          </a:xfrm>
          <a:prstGeom prst="rect">
            <a:avLst/>
          </a:prstGeom>
          <a:solidFill>
            <a:srgbClr val="D883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Supervisor: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in your “Self as Process” perspective – sharing what YOU notice showing up with this description, including any curiosity you have about the client and their behaviour. Embody your values as a supervisor in this interaction.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5CB60-1571-DB44-A3A1-E4C27FBCEEC5}"/>
              </a:ext>
            </a:extLst>
          </p:cNvPr>
          <p:cNvSpPr txBox="1"/>
          <p:nvPr/>
        </p:nvSpPr>
        <p:spPr>
          <a:xfrm>
            <a:off x="311054" y="1014829"/>
            <a:ext cx="606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Triads – Supervisee, Supervisor, Observer roles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43D-F411-BA42-88F1-F86AA059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Reflection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CA24-20AE-814F-8148-4F5B97C51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820"/>
            <a:ext cx="8229600" cy="12702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Supervision isn't (necessarily) 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Rounded MT Bold"/>
                <a:cs typeface="Arial Rounded MT Bold"/>
              </a:rPr>
              <a:t>about resolution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br>
              <a:rPr lang="en-AU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11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While technical discussions happen, usually ACT supervision is about strengthening  the supervisees ability to be psychologically flexible </a:t>
            </a:r>
          </a:p>
          <a:p>
            <a:pPr lvl="0"/>
            <a:endParaRPr lang="en-AU" dirty="0"/>
          </a:p>
          <a:p>
            <a:pPr lvl="0"/>
            <a:r>
              <a:rPr lang="en-US" dirty="0"/>
              <a:t>The "supervision question" (especially with experienced supervisees) is usually the embarking point for a journey – exploring territory together, rather than providing a map</a:t>
            </a:r>
          </a:p>
          <a:p>
            <a:pPr lvl="0"/>
            <a:endParaRPr lang="en-AU"/>
          </a:p>
          <a:p>
            <a:pPr lvl="0"/>
            <a:r>
              <a:rPr lang="en-AU"/>
              <a:t>Struggling </a:t>
            </a:r>
            <a:r>
              <a:rPr lang="en-AU" dirty="0"/>
              <a:t>does not mean one can't be effective at the same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1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317C6-451F-6440-9A33-7C90034A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25504"/>
            <a:ext cx="7886700" cy="285273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Feedback &amp; Discussion </a:t>
            </a:r>
            <a:br>
              <a:rPr lang="en-US" sz="4800" dirty="0">
                <a:latin typeface="Arial Rounded MT Bold" panose="020F0704030504030204" pitchFamily="34" charset="77"/>
              </a:rPr>
            </a:br>
            <a:endParaRPr lang="en-US" sz="4800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838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AAB5-C73B-8F40-9E20-E902D86B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F694-4D66-0146-8321-B50CA720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33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At the end of the workshop participants will be able to: </a:t>
            </a:r>
          </a:p>
          <a:p>
            <a:r>
              <a:rPr lang="en-AU" dirty="0"/>
              <a:t>describe a contextual supervision framework that promotes flexibility and functional perspectives.</a:t>
            </a:r>
            <a:endParaRPr lang="en-AU" sz="3600" dirty="0"/>
          </a:p>
          <a:p>
            <a:r>
              <a:rPr lang="en-AU" dirty="0"/>
              <a:t>identify and explore SHAPE processes via the use of experiential exercises and demonstrations.</a:t>
            </a:r>
            <a:endParaRPr lang="en-AU" sz="3600" dirty="0"/>
          </a:p>
          <a:p>
            <a:r>
              <a:rPr lang="en-AU" dirty="0"/>
              <a:t>to practise experientially responding to supervision scenarios involving contracting, functional analysis, and perspective-taking.</a:t>
            </a:r>
            <a:endParaRPr lang="en-AU" sz="3600" dirty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588000"/>
            <a:ext cx="7772400" cy="106392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Contextual Supervision: 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77"/>
              </a:rPr>
              <a:t>increasing experiential learning</a:t>
            </a:r>
          </a:p>
        </p:txBody>
      </p:sp>
      <p:pic>
        <p:nvPicPr>
          <p:cNvPr id="4" name="Picture 3" descr="suoervision cub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7" y="0"/>
            <a:ext cx="6781240" cy="53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3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Shaping Competent ACT Therapists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110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supervision we are interested in shaping therapists to: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be broadly adherent with the ACT model,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be increasing competent in strengthening psychological flexible responding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4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_pp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69" y="1108766"/>
            <a:ext cx="5886174" cy="42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SHAPE?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behind SHAPE is simple:  it describes several features of effective ACT/CBS supervision</a:t>
            </a:r>
          </a:p>
          <a:p>
            <a:r>
              <a:rPr lang="en-US" dirty="0"/>
              <a:t>The SHAPE tool can be used as a way of prompting these choices and actions during supervision</a:t>
            </a:r>
          </a:p>
          <a:p>
            <a:r>
              <a:rPr lang="en-US" dirty="0"/>
              <a:t>And to reflect on these features between supervision sessions</a:t>
            </a:r>
          </a:p>
        </p:txBody>
      </p:sp>
    </p:spTree>
    <p:extLst>
      <p:ext uri="{BB962C8B-B14F-4D97-AF65-F5344CB8AC3E}">
        <p14:creationId xmlns:p14="http://schemas.microsoft.com/office/powerpoint/2010/main" val="95762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95399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SHAPE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37356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SHAPE can enhance supervision from a CBS perspective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SHAPE provides a way of engaging practitioners in supervision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SHAPE encourages supervisor &amp; supervisee development of </a:t>
            </a:r>
          </a:p>
          <a:p>
            <a:pPr lvl="1">
              <a:lnSpc>
                <a:spcPct val="160000"/>
              </a:lnSpc>
            </a:pPr>
            <a:r>
              <a:rPr lang="en-US" sz="2400" dirty="0"/>
              <a:t>psychological flexibility &amp; sensitivity</a:t>
            </a:r>
          </a:p>
          <a:p>
            <a:pPr lvl="1">
              <a:lnSpc>
                <a:spcPct val="160000"/>
              </a:lnSpc>
            </a:pPr>
            <a:r>
              <a:rPr lang="en-US" sz="2400" dirty="0"/>
              <a:t>mindfulness in therapy / supervision</a:t>
            </a:r>
          </a:p>
          <a:p>
            <a:pPr lvl="1">
              <a:lnSpc>
                <a:spcPct val="160000"/>
              </a:lnSpc>
            </a:pPr>
            <a:r>
              <a:rPr lang="en-US" sz="2400" dirty="0"/>
              <a:t>skills in application of ACT and </a:t>
            </a:r>
            <a:r>
              <a:rPr lang="en-US" sz="2400" dirty="0" err="1"/>
              <a:t>behaviour</a:t>
            </a:r>
            <a:r>
              <a:rPr lang="en-US" sz="2400" dirty="0"/>
              <a:t> analysis. </a:t>
            </a:r>
          </a:p>
        </p:txBody>
      </p:sp>
    </p:spTree>
    <p:extLst>
      <p:ext uri="{BB962C8B-B14F-4D97-AF65-F5344CB8AC3E}">
        <p14:creationId xmlns:p14="http://schemas.microsoft.com/office/powerpoint/2010/main" val="368047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525" y="89892"/>
            <a:ext cx="8969529" cy="6672282"/>
            <a:chOff x="91526" y="89892"/>
            <a:chExt cx="8523340" cy="6306141"/>
          </a:xfrm>
        </p:grpSpPr>
        <p:sp>
          <p:nvSpPr>
            <p:cNvPr id="30" name="Rectangle 29"/>
            <p:cNvSpPr/>
            <p:nvPr/>
          </p:nvSpPr>
          <p:spPr>
            <a:xfrm>
              <a:off x="91526" y="89892"/>
              <a:ext cx="8523340" cy="6306141"/>
            </a:xfrm>
            <a:prstGeom prst="rect">
              <a:avLst/>
            </a:prstGeom>
            <a:ln w="571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lklkjlkj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08084" y="2785176"/>
              <a:ext cx="2036856" cy="8323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/>
                  <a:ea typeface="+mn-ea"/>
                  <a:cs typeface="Palatino"/>
                </a:rPr>
                <a:t>SHAPE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endParaRPr>
            </a:p>
          </p:txBody>
        </p:sp>
        <p:cxnSp>
          <p:nvCxnSpPr>
            <p:cNvPr id="7" name="Straight Connector 6"/>
            <p:cNvCxnSpPr>
              <a:stCxn id="5" idx="2"/>
            </p:cNvCxnSpPr>
            <p:nvPr/>
          </p:nvCxnSpPr>
          <p:spPr>
            <a:xfrm flipH="1">
              <a:off x="91526" y="3201351"/>
              <a:ext cx="331655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444940" y="3201351"/>
              <a:ext cx="3169926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1"/>
            </p:cNvCxnSpPr>
            <p:nvPr/>
          </p:nvCxnSpPr>
          <p:spPr>
            <a:xfrm flipH="1" flipV="1">
              <a:off x="2618935" y="89892"/>
              <a:ext cx="1087440" cy="2817179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7"/>
            </p:cNvCxnSpPr>
            <p:nvPr/>
          </p:nvCxnSpPr>
          <p:spPr>
            <a:xfrm flipV="1">
              <a:off x="5146649" y="89892"/>
              <a:ext cx="1151426" cy="2817179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5" idx="4"/>
            </p:cNvCxnSpPr>
            <p:nvPr/>
          </p:nvCxnSpPr>
          <p:spPr>
            <a:xfrm flipV="1">
              <a:off x="4426512" y="3617526"/>
              <a:ext cx="0" cy="277850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91525" y="89892"/>
            <a:ext cx="265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upervision Values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60436" y="89892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old Stories Lightly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77727" y="89892"/>
            <a:ext cx="239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nalysis of Function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525" y="3382005"/>
            <a:ext cx="2190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erspective Taking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82118" y="3382005"/>
            <a:ext cx="246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Palatino"/>
              </a:rPr>
              <a:t>xperiential Methods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1649" y="3872465"/>
            <a:ext cx="446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99492" y="647844"/>
            <a:ext cx="2703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56175" y="2739021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87016" y="2348100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45257" y="2739021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95608" y="3860369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73939" y="3860369"/>
            <a:ext cx="532855" cy="4973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17613" y="649629"/>
            <a:ext cx="2703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+mn-ea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71230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1058</Words>
  <Application>Microsoft Macintosh PowerPoint</Application>
  <PresentationFormat>On-screen Show (4:3)</PresentationFormat>
  <Paragraphs>154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Palatino</vt:lpstr>
      <vt:lpstr>Office Theme</vt:lpstr>
      <vt:lpstr>Supervision from a Contextual Lens: SHAPE in Action</vt:lpstr>
      <vt:lpstr>Poll </vt:lpstr>
      <vt:lpstr>Objectives</vt:lpstr>
      <vt:lpstr>Contextual Supervision:  increasing experiential learning</vt:lpstr>
      <vt:lpstr>Shaping Competent ACT Therapists</vt:lpstr>
      <vt:lpstr>PowerPoint Presentation</vt:lpstr>
      <vt:lpstr>Why SHAPE?</vt:lpstr>
      <vt:lpstr>SHAPE in Action</vt:lpstr>
      <vt:lpstr>PowerPoint Presentation</vt:lpstr>
      <vt:lpstr>PowerPoint Presentation</vt:lpstr>
      <vt:lpstr>Your Direction as a Supervisor?</vt:lpstr>
      <vt:lpstr>Values Exercise</vt:lpstr>
      <vt:lpstr>Break Out Activity  #1</vt:lpstr>
      <vt:lpstr>Q &amp; A</vt:lpstr>
      <vt:lpstr>Supervision Values</vt:lpstr>
      <vt:lpstr>Our Story Telling Skills</vt:lpstr>
      <vt:lpstr>Holding Stories Lightly</vt:lpstr>
      <vt:lpstr>Perspective Taking</vt:lpstr>
      <vt:lpstr>Break Out Activity #2  </vt:lpstr>
      <vt:lpstr>Exercise: Perspectives</vt:lpstr>
      <vt:lpstr>Reflection</vt:lpstr>
      <vt:lpstr>Supervision isn't (necessarily)  about resolution  </vt:lpstr>
      <vt:lpstr>Feedback &amp; Discussion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SHAPE-ing competent therapists:   Working effectively with emotion in clinical supervision</dc:title>
  <dc:subject/>
  <dc:creator>Eric Morris</dc:creator>
  <cp:keywords/>
  <dc:description/>
  <cp:lastModifiedBy>Eric Morris</cp:lastModifiedBy>
  <cp:revision>59</cp:revision>
  <dcterms:created xsi:type="dcterms:W3CDTF">2018-07-01T02:06:48Z</dcterms:created>
  <dcterms:modified xsi:type="dcterms:W3CDTF">2020-07-13T12:38:34Z</dcterms:modified>
  <cp:category/>
</cp:coreProperties>
</file>